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  <p:sldMasterId id="2147483744" r:id="rId3"/>
    <p:sldMasterId id="2147483756" r:id="rId4"/>
  </p:sldMasterIdLst>
  <p:notesMasterIdLst>
    <p:notesMasterId r:id="rId51"/>
  </p:notesMasterIdLst>
  <p:sldIdLst>
    <p:sldId id="289" r:id="rId5"/>
    <p:sldId id="274" r:id="rId6"/>
    <p:sldId id="275" r:id="rId7"/>
    <p:sldId id="300" r:id="rId8"/>
    <p:sldId id="272" r:id="rId9"/>
    <p:sldId id="273" r:id="rId10"/>
    <p:sldId id="299" r:id="rId11"/>
    <p:sldId id="258" r:id="rId12"/>
    <p:sldId id="259" r:id="rId13"/>
    <p:sldId id="293" r:id="rId14"/>
    <p:sldId id="256" r:id="rId15"/>
    <p:sldId id="257" r:id="rId16"/>
    <p:sldId id="291" r:id="rId17"/>
    <p:sldId id="292" r:id="rId18"/>
    <p:sldId id="307" r:id="rId19"/>
    <p:sldId id="280" r:id="rId20"/>
    <p:sldId id="302" r:id="rId21"/>
    <p:sldId id="266" r:id="rId22"/>
    <p:sldId id="267" r:id="rId23"/>
    <p:sldId id="297" r:id="rId24"/>
    <p:sldId id="288" r:id="rId25"/>
    <p:sldId id="279" r:id="rId26"/>
    <p:sldId id="301" r:id="rId27"/>
    <p:sldId id="283" r:id="rId28"/>
    <p:sldId id="284" r:id="rId29"/>
    <p:sldId id="304" r:id="rId30"/>
    <p:sldId id="268" r:id="rId31"/>
    <p:sldId id="269" r:id="rId32"/>
    <p:sldId id="298" r:id="rId33"/>
    <p:sldId id="260" r:id="rId34"/>
    <p:sldId id="261" r:id="rId35"/>
    <p:sldId id="294" r:id="rId36"/>
    <p:sldId id="282" r:id="rId37"/>
    <p:sldId id="281" r:id="rId38"/>
    <p:sldId id="303" r:id="rId39"/>
    <p:sldId id="262" r:id="rId40"/>
    <p:sldId id="263" r:id="rId41"/>
    <p:sldId id="295" r:id="rId42"/>
    <p:sldId id="264" r:id="rId43"/>
    <p:sldId id="296" r:id="rId44"/>
    <p:sldId id="286" r:id="rId45"/>
    <p:sldId id="277" r:id="rId46"/>
    <p:sldId id="306" r:id="rId47"/>
    <p:sldId id="285" r:id="rId48"/>
    <p:sldId id="271" r:id="rId49"/>
    <p:sldId id="305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334" autoAdjust="0"/>
    <p:restoredTop sz="91654" autoAdjust="0"/>
  </p:normalViewPr>
  <p:slideViewPr>
    <p:cSldViewPr>
      <p:cViewPr>
        <p:scale>
          <a:sx n="66" d="100"/>
          <a:sy n="66" d="100"/>
        </p:scale>
        <p:origin x="-1104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14CE3-1AFF-4BEA-95F8-C204FEE07707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EDD65-FA67-47E0-B4EC-3FF7371F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9549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A5A07-2D9F-46A7-8E44-B2DABB33C100}" type="slidenum">
              <a:rPr lang="en-IN"/>
              <a:pPr/>
              <a:t>2</a:t>
            </a:fld>
            <a:endParaRPr lang="en-IN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E1AACB-055B-457F-8A6D-E1A5B295CA8E}" type="slidenum">
              <a:rPr lang="en-IN"/>
              <a:pPr/>
              <a:t>18</a:t>
            </a:fld>
            <a:endParaRPr lang="en-IN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7CF24-DBB7-45B0-9CD8-1C44397C2859}" type="slidenum">
              <a:rPr lang="en-IN"/>
              <a:pPr/>
              <a:t>19</a:t>
            </a:fld>
            <a:endParaRPr lang="en-IN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EB174A-81FF-40B9-BB9B-7C75616C7CF0}" type="slidenum">
              <a:rPr lang="en-IN"/>
              <a:pPr/>
              <a:t>21</a:t>
            </a:fld>
            <a:endParaRPr lang="en-IN"/>
          </a:p>
        </p:txBody>
      </p:sp>
      <p:sp>
        <p:nvSpPr>
          <p:cNvPr id="67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96451D-AA71-495E-89FB-BD20A282CB52}" type="slidenum">
              <a:rPr lang="en-IN"/>
              <a:pPr/>
              <a:t>22</a:t>
            </a:fld>
            <a:endParaRPr lang="en-IN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ABC03A-DFD1-40CC-8707-3BA9CD8FFF98}" type="slidenum">
              <a:rPr lang="en-IN"/>
              <a:pPr/>
              <a:t>24</a:t>
            </a:fld>
            <a:endParaRPr lang="en-IN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4D3D47-DA27-4E51-937E-E7401A0EEEED}" type="slidenum">
              <a:rPr lang="en-IN"/>
              <a:pPr/>
              <a:t>25</a:t>
            </a:fld>
            <a:endParaRPr lang="en-IN"/>
          </a:p>
        </p:txBody>
      </p:sp>
      <p:sp>
        <p:nvSpPr>
          <p:cNvPr id="68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3FA390-6591-4804-9C26-D7AC9D693C80}" type="slidenum">
              <a:rPr lang="en-IN"/>
              <a:pPr/>
              <a:t>27</a:t>
            </a:fld>
            <a:endParaRPr lang="en-IN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663DBC-9A7E-4506-99BB-CDEDFD02E98F}" type="slidenum">
              <a:rPr lang="en-IN"/>
              <a:pPr/>
              <a:t>28</a:t>
            </a:fld>
            <a:endParaRPr lang="en-IN"/>
          </a:p>
        </p:txBody>
      </p:sp>
      <p:sp>
        <p:nvSpPr>
          <p:cNvPr id="67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91260A-0C7D-4126-85BF-5F0789ED8179}" type="slidenum">
              <a:rPr lang="en-IN"/>
              <a:pPr/>
              <a:t>30</a:t>
            </a:fld>
            <a:endParaRPr lang="en-IN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5683A7-15B2-4BB6-9EC1-F4B5E0D71DDC}" type="slidenum">
              <a:rPr lang="en-IN"/>
              <a:pPr/>
              <a:t>31</a:t>
            </a:fld>
            <a:endParaRPr lang="en-I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5F6F63-A967-41C9-B301-CE0765E9B874}" type="slidenum">
              <a:rPr lang="en-IN"/>
              <a:pPr/>
              <a:t>3</a:t>
            </a:fld>
            <a:endParaRPr lang="en-IN"/>
          </a:p>
        </p:txBody>
      </p:sp>
      <p:sp>
        <p:nvSpPr>
          <p:cNvPr id="68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1B3711-A9A7-4EAB-9B4A-AC3EAEA72EDF}" type="slidenum">
              <a:rPr lang="en-IN"/>
              <a:pPr/>
              <a:t>33</a:t>
            </a:fld>
            <a:endParaRPr lang="en-IN"/>
          </a:p>
        </p:txBody>
      </p:sp>
      <p:sp>
        <p:nvSpPr>
          <p:cNvPr id="67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1ACA4-1EBF-4209-844C-6011148CDEF9}" type="slidenum">
              <a:rPr lang="en-IN"/>
              <a:pPr/>
              <a:t>34</a:t>
            </a:fld>
            <a:endParaRPr lang="en-IN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3B7AE3-E459-4FFB-A60C-526438AEF68A}" type="slidenum">
              <a:rPr lang="en-IN"/>
              <a:pPr/>
              <a:t>36</a:t>
            </a:fld>
            <a:endParaRPr lang="en-IN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D53DAB-4F61-4F72-A8F0-264750A847C3}" type="slidenum">
              <a:rPr lang="en-IN"/>
              <a:pPr/>
              <a:t>37</a:t>
            </a:fld>
            <a:endParaRPr lang="en-I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466450-ADA8-4F7F-8364-D5490192CA93}" type="slidenum">
              <a:rPr lang="en-IN"/>
              <a:pPr/>
              <a:t>39</a:t>
            </a:fld>
            <a:endParaRPr lang="en-I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1BE18-010E-47AC-91F9-EC09CC1085CE}" type="slidenum">
              <a:rPr lang="en-IN"/>
              <a:pPr/>
              <a:t>41</a:t>
            </a:fld>
            <a:endParaRPr lang="en-IN"/>
          </a:p>
        </p:txBody>
      </p:sp>
      <p:sp>
        <p:nvSpPr>
          <p:cNvPr id="69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1BE18-010E-47AC-91F9-EC09CC1085CE}" type="slidenum">
              <a:rPr lang="en-IN"/>
              <a:pPr/>
              <a:t>42</a:t>
            </a:fld>
            <a:endParaRPr lang="en-IN"/>
          </a:p>
        </p:txBody>
      </p:sp>
      <p:sp>
        <p:nvSpPr>
          <p:cNvPr id="69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8AFC19-A8F9-4FF5-AA33-1F8109AC6516}" type="slidenum">
              <a:rPr lang="en-IN"/>
              <a:pPr/>
              <a:t>44</a:t>
            </a:fld>
            <a:endParaRPr lang="en-IN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8F617A-8143-4191-A8AE-51CCFC3D62BF}" type="slidenum">
              <a:rPr lang="en-IN"/>
              <a:pPr/>
              <a:t>45</a:t>
            </a:fld>
            <a:endParaRPr lang="en-IN"/>
          </a:p>
        </p:txBody>
      </p:sp>
      <p:sp>
        <p:nvSpPr>
          <p:cNvPr id="68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9123E6-F04F-40FE-BF49-A21B6A95A41C}" type="slidenum">
              <a:rPr lang="en-IN"/>
              <a:pPr/>
              <a:t>5</a:t>
            </a:fld>
            <a:endParaRPr lang="en-IN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020DC4-63B4-444B-BD8B-C8CF1239B39E}" type="slidenum">
              <a:rPr lang="en-IN"/>
              <a:pPr/>
              <a:t>6</a:t>
            </a:fld>
            <a:endParaRPr lang="en-IN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D169C4-AADB-41EE-AB3F-B0DE07217E3F}" type="slidenum">
              <a:rPr lang="en-IN"/>
              <a:pPr/>
              <a:t>8</a:t>
            </a:fld>
            <a:endParaRPr lang="en-IN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6EC5BF-DC55-4818-AE6D-801DE707555F}" type="slidenum">
              <a:rPr lang="en-IN"/>
              <a:pPr/>
              <a:t>9</a:t>
            </a:fld>
            <a:endParaRPr lang="en-IN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683201-D3B1-4353-8E1C-C3C8FECF2AB8}" type="slidenum">
              <a:rPr lang="en-IN"/>
              <a:pPr/>
              <a:t>11</a:t>
            </a:fld>
            <a:endParaRPr lang="en-IN"/>
          </a:p>
        </p:txBody>
      </p:sp>
      <p:sp>
        <p:nvSpPr>
          <p:cNvPr id="171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3BFD1A-1064-4534-AF6A-3BA433A35CAE}" type="slidenum">
              <a:rPr lang="en-IN"/>
              <a:pPr/>
              <a:t>12</a:t>
            </a:fld>
            <a:endParaRPr lang="en-IN"/>
          </a:p>
        </p:txBody>
      </p:sp>
      <p:sp>
        <p:nvSpPr>
          <p:cNvPr id="66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D74286-4F13-4E6D-9C6D-D3F8B81FDF1B}" type="slidenum">
              <a:rPr lang="en-IN"/>
              <a:pPr/>
              <a:t>16</a:t>
            </a:fld>
            <a:endParaRPr lang="en-IN"/>
          </a:p>
        </p:txBody>
      </p:sp>
      <p:sp>
        <p:nvSpPr>
          <p:cNvPr id="67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1143000"/>
            <a:ext cx="4953000" cy="1219200"/>
          </a:xfrm>
        </p:spPr>
        <p:txBody>
          <a:bodyPr>
            <a:noAutofit/>
          </a:bodyPr>
          <a:lstStyle/>
          <a:p>
            <a:r>
              <a:rPr lang="en-US" sz="13800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innerShdw blurRad="50800" dist="25400" dir="13500000">
                    <a:prstClr val="black">
                      <a:alpha val="70000"/>
                    </a:prstClr>
                  </a:innerShdw>
                </a:effectLst>
              </a:rPr>
              <a:t>1</a:t>
            </a:r>
            <a:r>
              <a:rPr lang="en-US" sz="6600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innerShdw blurRad="50800" dist="25400" dir="13500000">
                    <a:prstClr val="black">
                      <a:alpha val="70000"/>
                    </a:prstClr>
                  </a:innerShdw>
                </a:effectLst>
              </a:rPr>
              <a:t>’s </a:t>
            </a:r>
            <a:r>
              <a:rPr lang="en-US" sz="6600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innerShdw blurRad="50800" dist="25400" dir="13500000">
                    <a:prstClr val="black">
                      <a:alpha val="70000"/>
                    </a:prstClr>
                  </a:innerShdw>
                </a:effectLst>
              </a:rPr>
              <a:t>TABLETS</a:t>
            </a:r>
            <a:endParaRPr lang="en-US" sz="6600" dirty="0">
              <a:solidFill>
                <a:srgbClr val="C00000"/>
              </a:solidFill>
              <a:effectLst>
                <a:glow rad="101600">
                  <a:srgbClr val="FFFF00">
                    <a:alpha val="60000"/>
                  </a:srgbClr>
                </a:glow>
                <a:innerShdw blurRad="50800" dist="25400" dir="13500000">
                  <a:prstClr val="black">
                    <a:alpha val="7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1332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b="1" dirty="0" smtClean="0">
              <a:solidFill>
                <a:srgbClr val="7030A0"/>
              </a:solidFill>
            </a:endParaRPr>
          </a:p>
          <a:p>
            <a:r>
              <a:rPr lang="en-US" b="1" dirty="0" smtClean="0">
                <a:solidFill>
                  <a:srgbClr val="7030A0"/>
                </a:solidFill>
              </a:rPr>
              <a:t>Top most position on earth plane.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Reference for total data.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Under self becomes another over self by expansion.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All questions related to over self – clarified -  on self experience only (Meditation).</a:t>
            </a:r>
          </a:p>
          <a:p>
            <a:r>
              <a:rPr lang="en-US" b="1" dirty="0" err="1" smtClean="0">
                <a:solidFill>
                  <a:srgbClr val="7030A0"/>
                </a:solidFill>
              </a:rPr>
              <a:t>Kalasham</a:t>
            </a:r>
            <a:r>
              <a:rPr lang="en-US" b="1" dirty="0" smtClean="0">
                <a:solidFill>
                  <a:srgbClr val="7030A0"/>
                </a:solidFill>
              </a:rPr>
              <a:t> in Meditation also represents over self.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Specks of consciousness – produced by over self – to form ECW units.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Thumb finger / Divine kingdom.</a:t>
            </a:r>
          </a:p>
          <a:p>
            <a:pPr>
              <a:buNone/>
            </a:pPr>
            <a:endParaRPr lang="en-US" b="1" dirty="0" smtClean="0">
              <a:solidFill>
                <a:srgbClr val="7030A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 smtClean="0">
                <a:solidFill>
                  <a:srgbClr val="C00000"/>
                </a:solidFill>
              </a:rPr>
              <a:t>OVER SELF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20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17152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SOUL</a:t>
            </a:r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081"/>
            <a:ext cx="9220200" cy="720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2524896"/>
            <a:ext cx="71628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SOUL</a:t>
            </a:r>
            <a:endParaRPr lang="en-US" sz="9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676400" y="381000"/>
            <a:ext cx="7167819" cy="838199"/>
          </a:xfrm>
        </p:spPr>
        <p:txBody>
          <a:bodyPr>
            <a:normAutofit fontScale="90000"/>
          </a:bodyPr>
          <a:lstStyle/>
          <a:p>
            <a:r>
              <a:rPr lang="en-IN" sz="8800" dirty="0" smtClean="0"/>
              <a:t>SOUL</a:t>
            </a:r>
            <a:endParaRPr lang="en-IN" sz="8800" dirty="0"/>
          </a:p>
        </p:txBody>
      </p:sp>
      <p:sp>
        <p:nvSpPr>
          <p:cNvPr id="66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1676400"/>
            <a:ext cx="6019800" cy="3810000"/>
          </a:xfrm>
        </p:spPr>
        <p:txBody>
          <a:bodyPr/>
          <a:lstStyle/>
          <a:p>
            <a:pPr algn="l">
              <a:buFont typeface="Wingdings" pitchFamily="2" charset="2"/>
              <a:buChar char="v"/>
            </a:pPr>
            <a:r>
              <a:rPr lang="en-US" dirty="0" smtClean="0"/>
              <a:t> We </a:t>
            </a:r>
            <a:r>
              <a:rPr lang="en-US" dirty="0"/>
              <a:t>are not just our physical body; we </a:t>
            </a:r>
            <a:r>
              <a:rPr lang="en-US" dirty="0" smtClean="0"/>
              <a:t>are not </a:t>
            </a:r>
            <a:r>
              <a:rPr lang="en-US" dirty="0"/>
              <a:t>just our mind; we are not just our intellect. We are the ATMA ... the SOUL ... the SELF</a:t>
            </a:r>
            <a:r>
              <a:rPr lang="en-US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pPr algn="l">
              <a:buFont typeface="Wingdings" pitchFamily="2" charset="2"/>
              <a:buChar char="v"/>
            </a:pPr>
            <a:endParaRPr lang="en-US" dirty="0" smtClean="0"/>
          </a:p>
          <a:p>
            <a:pPr algn="l">
              <a:buFont typeface="Wingdings" pitchFamily="2" charset="2"/>
              <a:buChar char="v"/>
            </a:pPr>
            <a:r>
              <a:rPr lang="en-US" dirty="0" smtClean="0"/>
              <a:t>It is the eternal </a:t>
            </a:r>
            <a:r>
              <a:rPr lang="en-US" dirty="0"/>
              <a:t>speck of Consciousness and Energy and Wisdom. 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47800"/>
            <a:ext cx="2638425" cy="36993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 and practical understanding about the Soul (I am not the body ).</a:t>
            </a:r>
          </a:p>
          <a:p>
            <a:r>
              <a:rPr lang="en-US" dirty="0" smtClean="0"/>
              <a:t>True / perfect detachment.</a:t>
            </a:r>
          </a:p>
          <a:p>
            <a:r>
              <a:rPr lang="en-US" dirty="0" smtClean="0"/>
              <a:t>Roots (Soul) are more prior than branches(Body).</a:t>
            </a:r>
          </a:p>
          <a:p>
            <a:r>
              <a:rPr lang="en-US" dirty="0" smtClean="0"/>
              <a:t>Soul scanning (through different kinds of spiritual experience)</a:t>
            </a:r>
          </a:p>
          <a:p>
            <a:r>
              <a:rPr lang="en-US" dirty="0" smtClean="0"/>
              <a:t>Several incarnations wisdom (Data) to be considered.</a:t>
            </a:r>
          </a:p>
          <a:p>
            <a:r>
              <a:rPr lang="en-US" dirty="0" smtClean="0"/>
              <a:t>Deficit  at the level of Soul and intellect is directly proportional to problems on body and mind level.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Fear, ego, powers and laziness (Soul level).</a:t>
            </a:r>
          </a:p>
          <a:p>
            <a:r>
              <a:rPr lang="en-US" dirty="0" smtClean="0"/>
              <a:t>Evolution of soul 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Infant soul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Baby soul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Young soul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Mature soul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Old soul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Transcendental soul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Infinite soul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2168604"/>
            <a:ext cx="47500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THIRD EYE</a:t>
            </a:r>
            <a:endParaRPr lang="en-US" sz="6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Breath is the great gate-way for the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third </a:t>
            </a:r>
            <a:r>
              <a:rPr lang="en-US" b="1" dirty="0"/>
              <a:t>eye activation.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Third </a:t>
            </a:r>
            <a:r>
              <a:rPr lang="en-US" b="1" dirty="0"/>
              <a:t>Eye </a:t>
            </a:r>
            <a:r>
              <a:rPr lang="en-US" b="1" dirty="0" smtClean="0"/>
              <a:t>is </a:t>
            </a:r>
            <a:r>
              <a:rPr lang="en-US" b="1" dirty="0"/>
              <a:t>synonymous with the essence of soul.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                                   - </a:t>
            </a:r>
            <a:r>
              <a:rPr lang="en-US" b="1" dirty="0"/>
              <a:t>Brahmarshi Patriji</a:t>
            </a:r>
            <a:endParaRPr lang="en-US" dirty="0">
              <a:effectLst/>
            </a:endParaRPr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innerShdw blurRad="50800" dist="25400" dir="13500000">
                    <a:prstClr val="black">
                      <a:alpha val="70000"/>
                    </a:prstClr>
                  </a:innerShdw>
                </a:effectLst>
              </a:rPr>
              <a:t>THIRD EYE</a:t>
            </a:r>
            <a:endParaRPr lang="en-IN" b="1" dirty="0">
              <a:solidFill>
                <a:srgbClr val="C00000"/>
              </a:solidFill>
              <a:effectLst>
                <a:glow rad="101600">
                  <a:srgbClr val="FFFF00">
                    <a:alpha val="60000"/>
                  </a:srgbClr>
                </a:glow>
                <a:innerShdw blurRad="50800" dist="25400" dir="13500000">
                  <a:prstClr val="black">
                    <a:alpha val="70000"/>
                  </a:prstClr>
                </a:innerShdw>
              </a:effectLst>
            </a:endParaRPr>
          </a:p>
        </p:txBody>
      </p:sp>
      <p:pic>
        <p:nvPicPr>
          <p:cNvPr id="5" name="Picture 4" descr="Patriji-F10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886200"/>
            <a:ext cx="1905000" cy="2276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man Old Style" pitchFamily="18" charset="0"/>
              </a:rPr>
              <a:t>THIRD EYE</a:t>
            </a:r>
            <a:endParaRPr lang="en-US" sz="54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00000"/>
              </a:solidFill>
              <a:effectLst>
                <a:glow rad="101600">
                  <a:srgbClr val="FFFF00">
                    <a:alpha val="6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935480"/>
            <a:ext cx="8077200" cy="38348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Opening X Perfection X Completion.</a:t>
            </a:r>
          </a:p>
          <a:p>
            <a:pPr>
              <a:buFont typeface="Arial" pitchFamily="34" charset="0"/>
              <a:buChar char="•"/>
            </a:pPr>
            <a:r>
              <a:rPr lang="en-US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Purpose of life – perfectly understood.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By birth – open third eye – ignorant raising influences.</a:t>
            </a:r>
          </a:p>
          <a:p>
            <a:pPr>
              <a:buFont typeface="Arial" pitchFamily="34" charset="0"/>
              <a:buChar char="•"/>
            </a:pPr>
            <a:r>
              <a:rPr lang="en-US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Prediction experiences - Power (ESP) – individual or community spiritual growth only. </a:t>
            </a:r>
            <a:endParaRPr lang="en-US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ASTRAL TRAVELLING</a:t>
            </a:r>
            <a:endParaRPr lang="en-IN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94" y="0"/>
            <a:ext cx="9187394" cy="710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2967335"/>
            <a:ext cx="63432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ASTRAL TRAVEL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ASTRAL TRAVELLING</a:t>
            </a:r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60" y="0"/>
            <a:ext cx="927565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" y="48768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In meditation, we do become ‘ anti-gravity bodies ’, and our astral bodies are released from the physical bodies, enabling us to travel freely in the higher worlds. </a:t>
            </a:r>
            <a:endParaRPr lang="en-US" sz="2400" dirty="0">
              <a:effectLst/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229600" cy="1143000"/>
          </a:xfrm>
        </p:spPr>
        <p:txBody>
          <a:bodyPr/>
          <a:lstStyle/>
          <a:p>
            <a:r>
              <a:rPr lang="en-US" dirty="0"/>
              <a:t>UNIVERSAL ENERGY FIELD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37" y="0"/>
            <a:ext cx="921327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0" y="457200"/>
            <a:ext cx="48939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UNIVERSAL </a:t>
            </a:r>
            <a:endParaRPr lang="en-US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ENERGY FIELD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Inner vehicle runs on cosmic energy as fuel.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Meditation under pyramid more chances for astral travel.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Can tune our selves to other frequencies ( higher through astral travel).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Develops sheer common sense.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Part of </a:t>
            </a:r>
            <a:r>
              <a:rPr lang="en-US" b="1" dirty="0" err="1" smtClean="0">
                <a:solidFill>
                  <a:srgbClr val="7030A0"/>
                </a:solidFill>
              </a:rPr>
              <a:t>Swadharm</a:t>
            </a:r>
            <a:r>
              <a:rPr lang="en-US" b="1" dirty="0" smtClean="0">
                <a:solidFill>
                  <a:srgbClr val="7030A0"/>
                </a:solidFill>
              </a:rPr>
              <a:t> and </a:t>
            </a:r>
            <a:r>
              <a:rPr lang="en-US" b="1" dirty="0" err="1" smtClean="0">
                <a:solidFill>
                  <a:srgbClr val="7030A0"/>
                </a:solidFill>
              </a:rPr>
              <a:t>Brahmanand</a:t>
            </a:r>
            <a:r>
              <a:rPr lang="en-US" b="1" dirty="0" smtClean="0">
                <a:solidFill>
                  <a:srgbClr val="7030A0"/>
                </a:solidFill>
              </a:rPr>
              <a:t>.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All dreams are astral travels.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Impurities in mind (lack of enlightenment) – change projection. 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Goal – most probable future projection (good or bad)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1" smtClean="0">
                <a:latin typeface="Bookman Old Style" pitchFamily="18" charset="0"/>
              </a:rPr>
              <a:t>Astral travel </a:t>
            </a:r>
            <a:endParaRPr lang="en-US" sz="4800" b="1" dirty="0">
              <a:latin typeface="Bookman Old Style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AURA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372600" cy="777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85900" y="2057400"/>
            <a:ext cx="6096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AURA</a:t>
            </a:r>
            <a:endParaRPr lang="en-US" sz="7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04799"/>
            <a:ext cx="1570128" cy="207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382000" cy="48768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indent="0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Aura is an electro magnetic field that surrounds the human body and every organism and object in the universe.</a:t>
            </a:r>
          </a:p>
          <a:p>
            <a:pPr marL="0" indent="0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The </a:t>
            </a:r>
            <a:r>
              <a:rPr 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colors of the aura can </a:t>
            </a:r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represent </a:t>
            </a:r>
            <a:r>
              <a:rPr 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many things.  </a:t>
            </a:r>
            <a:endParaRPr lang="en-US" sz="2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ook Antiqua" pitchFamily="18" charset="0"/>
            </a:endParaRPr>
          </a:p>
          <a:p>
            <a:pPr marL="0" indent="0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They </a:t>
            </a:r>
            <a:r>
              <a:rPr 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can stimulate </a:t>
            </a:r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or depress, be constructive or destructive, </a:t>
            </a:r>
            <a:r>
              <a:rPr 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and reflect positive or negative. </a:t>
            </a:r>
            <a:endParaRPr lang="en-US" sz="2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ook Antiqua" pitchFamily="18" charset="0"/>
            </a:endParaRPr>
          </a:p>
          <a:p>
            <a:pPr marL="0" indent="0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The aura reflects both the physical and spiritual aspects.</a:t>
            </a:r>
          </a:p>
          <a:p>
            <a:pPr marL="0" indent="0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It provides information about health, personality, moods, and maturity.</a:t>
            </a:r>
          </a:p>
          <a:p>
            <a:pPr marL="0" indent="0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 Antiqua" pitchFamily="18" charset="0"/>
              </a:rPr>
              <a:t>  As you read an aura you will see the colors closest to the body reflect the persons physical condition.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   AURA</a:t>
            </a:r>
            <a:br>
              <a:rPr lang="en-US" dirty="0" smtClean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/>
          <a:lstStyle/>
          <a:p>
            <a:pPr marL="0" indent="0"/>
            <a:r>
              <a:rPr lang="en-US" sz="2800" dirty="0" smtClean="0"/>
              <a:t> You will see the energies manifesting currently or very soon in the person’s life.</a:t>
            </a:r>
          </a:p>
          <a:p>
            <a:pPr marL="0" indent="0"/>
            <a:r>
              <a:rPr lang="en-US" sz="2800" dirty="0" err="1" smtClean="0"/>
              <a:t>Kerlian</a:t>
            </a:r>
            <a:r>
              <a:rPr lang="en-US" sz="2800" dirty="0" smtClean="0"/>
              <a:t> photography.</a:t>
            </a:r>
          </a:p>
          <a:p>
            <a:pPr marL="0" indent="0"/>
            <a:r>
              <a:rPr lang="en-US" sz="2800" dirty="0" smtClean="0"/>
              <a:t>In non – living things – </a:t>
            </a:r>
            <a:r>
              <a:rPr lang="en-US" sz="2800" dirty="0" err="1" smtClean="0"/>
              <a:t>Auric</a:t>
            </a:r>
            <a:r>
              <a:rPr lang="en-US" sz="2800" dirty="0" smtClean="0"/>
              <a:t> field – negative or positive – gain or loss – to be considered.</a:t>
            </a:r>
          </a:p>
          <a:p>
            <a:pPr marL="0" indent="0"/>
            <a:r>
              <a:rPr lang="en-US" sz="2800" dirty="0" smtClean="0"/>
              <a:t>Able to see aura – power (ESP) – individual or community – spiritual growth only.</a:t>
            </a:r>
          </a:p>
          <a:p>
            <a:pPr marL="0" indent="0"/>
            <a:r>
              <a:rPr lang="en-US" sz="2800" dirty="0" smtClean="0"/>
              <a:t>May not be a choice for every one in every life time( even though capable ).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Aura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TELEPATHY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346635" cy="684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58990" y="304800"/>
            <a:ext cx="3966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TELEPATHY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572000"/>
          </a:xfrm>
        </p:spPr>
        <p:txBody>
          <a:bodyPr/>
          <a:lstStyle/>
          <a:p>
            <a:pPr marL="0" indent="0"/>
            <a:r>
              <a:rPr lang="en-US" b="1" dirty="0"/>
              <a:t>When Astral Masters are </a:t>
            </a:r>
            <a:r>
              <a:rPr lang="en-US" b="1" dirty="0" smtClean="0"/>
              <a:t>encountered</a:t>
            </a:r>
            <a:r>
              <a:rPr lang="en-US" b="1" dirty="0"/>
              <a:t>... in deep </a:t>
            </a:r>
            <a:r>
              <a:rPr lang="en-US" b="1" dirty="0" smtClean="0"/>
              <a:t>meditation... Meaningful dialogues </a:t>
            </a:r>
            <a:r>
              <a:rPr lang="en-US" b="1" dirty="0"/>
              <a:t>should be established. </a:t>
            </a:r>
            <a:endParaRPr lang="en-US" b="1" dirty="0" smtClean="0"/>
          </a:p>
          <a:p>
            <a:pPr marL="0" indent="0"/>
            <a:endParaRPr lang="en-US" b="1" dirty="0" smtClean="0"/>
          </a:p>
          <a:p>
            <a:pPr marL="0" indent="0"/>
            <a:r>
              <a:rPr lang="en-US" b="1" dirty="0" smtClean="0"/>
              <a:t>Pointed </a:t>
            </a:r>
            <a:r>
              <a:rPr lang="en-US" b="1" dirty="0"/>
              <a:t>questions should be </a:t>
            </a:r>
            <a:r>
              <a:rPr lang="en-US" b="1" dirty="0" smtClean="0"/>
              <a:t>put and </a:t>
            </a:r>
            <a:r>
              <a:rPr lang="en-US" b="1" dirty="0"/>
              <a:t>answers received should be carefully </a:t>
            </a:r>
            <a:r>
              <a:rPr lang="en-US" b="1" dirty="0" smtClean="0"/>
              <a:t>remembered and </a:t>
            </a:r>
            <a:r>
              <a:rPr lang="en-US" b="1" dirty="0"/>
              <a:t>noted</a:t>
            </a:r>
            <a:r>
              <a:rPr lang="en-US" b="1" dirty="0" smtClean="0"/>
              <a:t>.</a:t>
            </a:r>
          </a:p>
          <a:p>
            <a:pPr marL="0" indent="0"/>
            <a:endParaRPr lang="en-US" b="1" dirty="0" smtClean="0"/>
          </a:p>
          <a:p>
            <a:pPr marL="0" indent="0"/>
            <a:r>
              <a:rPr lang="en-US" b="1" dirty="0" smtClean="0"/>
              <a:t> </a:t>
            </a:r>
            <a:r>
              <a:rPr lang="en-US" b="1" dirty="0"/>
              <a:t>All the dialogues and conversations </a:t>
            </a:r>
            <a:r>
              <a:rPr lang="en-US" b="1" dirty="0" smtClean="0"/>
              <a:t>happen through </a:t>
            </a:r>
            <a:r>
              <a:rPr lang="en-US" b="1" dirty="0"/>
              <a:t>the means of Telepathy</a:t>
            </a:r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TELEPATHY</a:t>
            </a:r>
            <a:endParaRPr lang="en-IN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34696"/>
            <a:ext cx="1790700" cy="12893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Telepathy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Day to day experiences like .. facing the same person whom we thought just before meeting him.</a:t>
            </a:r>
          </a:p>
          <a:p>
            <a:r>
              <a:rPr lang="en-US" dirty="0" smtClean="0"/>
              <a:t>In group interactions , prior discussions about a person who is just about to enter the group. </a:t>
            </a:r>
          </a:p>
          <a:p>
            <a:r>
              <a:rPr lang="en-US" dirty="0" smtClean="0"/>
              <a:t>Unconscious patients – the only way to communicate – Betty Shine – Mind waves(Book).</a:t>
            </a:r>
          </a:p>
          <a:p>
            <a:r>
              <a:rPr lang="en-US" dirty="0" smtClean="0"/>
              <a:t>Power of suggestion – for purposeful events through telepathy .</a:t>
            </a:r>
          </a:p>
          <a:p>
            <a:r>
              <a:rPr lang="en-US" dirty="0" smtClean="0"/>
              <a:t>It’s a power – individual or community spiritual growth.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AKASHIK RECORDS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389"/>
            <a:ext cx="9154297" cy="7092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67370" y="2286000"/>
            <a:ext cx="64469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AKASHIC RECORDS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86800" cy="4343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Akashic</a:t>
            </a:r>
            <a:r>
              <a:rPr lang="en-US" dirty="0" smtClean="0"/>
              <a:t> Records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base of the mother computer.</a:t>
            </a:r>
          </a:p>
          <a:p>
            <a:r>
              <a:rPr lang="en-US" dirty="0" smtClean="0"/>
              <a:t>Can’t escape – minute things – stored in space &amp; time.</a:t>
            </a:r>
          </a:p>
          <a:p>
            <a:r>
              <a:rPr lang="en-US" dirty="0" smtClean="0"/>
              <a:t>Will get payment – every action did.</a:t>
            </a:r>
          </a:p>
          <a:p>
            <a:r>
              <a:rPr lang="en-US" dirty="0" smtClean="0"/>
              <a:t>Astral footage.</a:t>
            </a:r>
          </a:p>
          <a:p>
            <a:r>
              <a:rPr lang="en-US" dirty="0" smtClean="0"/>
              <a:t>Seers – use </a:t>
            </a:r>
            <a:r>
              <a:rPr lang="en-US" dirty="0" err="1" smtClean="0"/>
              <a:t>akarshic</a:t>
            </a:r>
            <a:r>
              <a:rPr lang="en-US" dirty="0" smtClean="0"/>
              <a:t> records for reference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4572000"/>
          </a:xfrm>
        </p:spPr>
        <p:txBody>
          <a:bodyPr>
            <a:normAutofit/>
          </a:bodyPr>
          <a:lstStyle/>
          <a:p>
            <a:pPr marL="0" indent="0"/>
            <a:r>
              <a:rPr lang="en-US" sz="2400" b="1" dirty="0"/>
              <a:t>Everything that </a:t>
            </a:r>
            <a:r>
              <a:rPr lang="en-US" sz="2400" b="1" dirty="0" smtClean="0"/>
              <a:t>exists </a:t>
            </a:r>
            <a:r>
              <a:rPr lang="en-US" sz="2400" b="1" dirty="0"/>
              <a:t>is permeated 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by </a:t>
            </a:r>
            <a:r>
              <a:rPr lang="en-US" sz="2400" b="1" dirty="0"/>
              <a:t>universal energy that connects 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and nourishes </a:t>
            </a:r>
            <a:r>
              <a:rPr lang="en-US" sz="2400" b="1" dirty="0"/>
              <a:t>all life</a:t>
            </a:r>
            <a:r>
              <a:rPr lang="en-US" sz="2400" b="1" dirty="0" smtClean="0"/>
              <a:t>.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/>
            <a:r>
              <a:rPr lang="en-US" sz="2400" b="1" dirty="0"/>
              <a:t>It supports the life process in all it’s 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/>
              <a:t>aspects-the physical body, the </a:t>
            </a:r>
            <a:r>
              <a:rPr lang="en-US" sz="2400" b="1" dirty="0" smtClean="0"/>
              <a:t>function</a:t>
            </a:r>
          </a:p>
          <a:p>
            <a:pPr marL="0" indent="0">
              <a:buNone/>
            </a:pPr>
            <a:r>
              <a:rPr lang="en-US" sz="2400" b="1" dirty="0" smtClean="0"/>
              <a:t> </a:t>
            </a:r>
            <a:r>
              <a:rPr lang="en-US" sz="2400" b="1" dirty="0"/>
              <a:t>of the emotions and mind and even </a:t>
            </a:r>
            <a:r>
              <a:rPr lang="en-US" sz="2400" b="1" dirty="0" smtClean="0"/>
              <a:t>the</a:t>
            </a:r>
          </a:p>
          <a:p>
            <a:pPr marL="0" indent="0">
              <a:buNone/>
            </a:pPr>
            <a:r>
              <a:rPr lang="en-US" sz="2400" b="1" dirty="0" smtClean="0"/>
              <a:t> </a:t>
            </a:r>
            <a:r>
              <a:rPr lang="en-US" sz="2400" b="1" dirty="0"/>
              <a:t>spiritual life</a:t>
            </a:r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UNIVERSAL ENERGY FIELD</a:t>
            </a:r>
            <a:endParaRPr lang="en-IN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82" y="1905000"/>
            <a:ext cx="2350294" cy="2133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REINCARNATION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860800"/>
            <a:ext cx="6400800" cy="1752600"/>
          </a:xfrm>
        </p:spPr>
        <p:txBody>
          <a:bodyPr/>
          <a:lstStyle/>
          <a:p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REINCARNATION</a:t>
            </a:r>
            <a:r>
              <a:rPr lang="en-IN"/>
              <a:t/>
            </a:r>
            <a:br>
              <a:rPr lang="en-IN"/>
            </a:br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3400" y="381000"/>
            <a:ext cx="7924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REINCARNATION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" y="1752600"/>
            <a:ext cx="7696200" cy="35394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You cannot die ... </a:t>
            </a:r>
            <a:endParaRPr lang="en-US" sz="32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q"/>
            </a:pPr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Death </a:t>
            </a:r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happens to the physical system, but not to you !... </a:t>
            </a:r>
            <a:endParaRPr lang="en-US" sz="32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q"/>
            </a:pPr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You </a:t>
            </a:r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are not just the physical system ! </a:t>
            </a:r>
            <a:endParaRPr lang="en-US" sz="32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q"/>
            </a:pPr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You </a:t>
            </a:r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are the Energy-Knowledge-Consciousness system that has become a physical system</a:t>
            </a: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chemeClr val="bg1"/>
              </a:buClr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Different lessons in different in life times.</a:t>
            </a:r>
          </a:p>
          <a:p>
            <a:pPr>
              <a:buClr>
                <a:schemeClr val="bg1"/>
              </a:buClr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Michael theory – 350 to 400 life times .</a:t>
            </a:r>
          </a:p>
          <a:p>
            <a:pPr>
              <a:buClr>
                <a:schemeClr val="bg1"/>
              </a:buClr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Fear – clarity – powers – laziness</a:t>
            </a:r>
          </a:p>
          <a:p>
            <a:pPr>
              <a:buClr>
                <a:schemeClr val="bg1"/>
              </a:buClr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Qualities – different in different in each life time (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Rajo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, 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Tamo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).</a:t>
            </a:r>
          </a:p>
          <a:p>
            <a:pPr>
              <a:buClr>
                <a:schemeClr val="bg1"/>
              </a:buClr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Past impressions – present life time – major cause of illness.</a:t>
            </a:r>
          </a:p>
          <a:p>
            <a:pPr>
              <a:buClr>
                <a:schemeClr val="bg1"/>
              </a:buClr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Realization – knowledge / wisdom – come out of illness.</a:t>
            </a:r>
          </a:p>
          <a:p>
            <a:pPr>
              <a:buClr>
                <a:schemeClr val="bg1"/>
              </a:buClr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Full moon intense Meditation (3 days) &amp; reading books on past life – results in past life experience (if necessary).</a:t>
            </a:r>
          </a:p>
          <a:p>
            <a:pPr>
              <a:buClr>
                <a:schemeClr val="bg1"/>
              </a:buClr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Limited period incarnations, handicapped, M.R etc,. – by choice - part of learning.</a:t>
            </a:r>
          </a:p>
          <a:p>
            <a:pPr>
              <a:buClr>
                <a:schemeClr val="bg1"/>
              </a:buClr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Can be seen in Meditation, Dream, 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dizau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itchFamily="66" charset="0"/>
              </a:rPr>
              <a:t> etc,.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002060"/>
                </a:solidFill>
              </a:rPr>
              <a:t>R</a:t>
            </a:r>
            <a:r>
              <a:rPr sz="5400" b="1" smtClean="0">
                <a:solidFill>
                  <a:srgbClr val="002060"/>
                </a:solidFill>
              </a:rPr>
              <a:t>eincarnation </a:t>
            </a:r>
            <a:endParaRPr lang="en-US" sz="5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HYPNOTIC REGRESSION</a:t>
            </a:r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15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6096000"/>
            <a:ext cx="8058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HYPNOTIC REGRESSION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71600"/>
            <a:ext cx="6248400" cy="4648200"/>
          </a:xfrm>
        </p:spPr>
        <p:txBody>
          <a:bodyPr>
            <a:normAutofit fontScale="92500"/>
          </a:bodyPr>
          <a:lstStyle/>
          <a:p>
            <a:pPr marL="0" indent="0"/>
            <a:r>
              <a:rPr lang="en-US" dirty="0"/>
              <a:t>Hypnotism is a very </a:t>
            </a:r>
            <a:r>
              <a:rPr lang="en-US" dirty="0" smtClean="0"/>
              <a:t>effective means </a:t>
            </a:r>
            <a:r>
              <a:rPr lang="en-US" dirty="0"/>
              <a:t>of assisting a subject </a:t>
            </a:r>
            <a:r>
              <a:rPr lang="en-US" dirty="0" smtClean="0"/>
              <a:t>to </a:t>
            </a:r>
            <a:r>
              <a:rPr lang="en-US" dirty="0"/>
              <a:t>relax deeply and enter a </a:t>
            </a:r>
            <a:r>
              <a:rPr lang="en-US" dirty="0" smtClean="0"/>
              <a:t>suggestible </a:t>
            </a:r>
            <a:r>
              <a:rPr lang="en-US" dirty="0"/>
              <a:t>state </a:t>
            </a:r>
            <a:r>
              <a:rPr lang="en-US" dirty="0" smtClean="0"/>
              <a:t>where memories that are  normally forgotten can  </a:t>
            </a:r>
            <a:r>
              <a:rPr lang="en-US" dirty="0"/>
              <a:t>be </a:t>
            </a:r>
            <a:r>
              <a:rPr lang="en-US" dirty="0" smtClean="0"/>
              <a:t>recalled with greater ease </a:t>
            </a:r>
            <a:r>
              <a:rPr lang="en-US" dirty="0"/>
              <a:t>from </a:t>
            </a:r>
            <a:r>
              <a:rPr lang="en-US" dirty="0" smtClean="0"/>
              <a:t>the subconscious.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/>
            <a:r>
              <a:rPr lang="en-US" dirty="0" smtClean="0"/>
              <a:t> A </a:t>
            </a:r>
            <a:r>
              <a:rPr lang="en-US" dirty="0"/>
              <a:t>great deal of </a:t>
            </a:r>
            <a:r>
              <a:rPr lang="en-US" dirty="0" smtClean="0"/>
              <a:t>evidence </a:t>
            </a:r>
            <a:r>
              <a:rPr lang="en-US" dirty="0"/>
              <a:t>for </a:t>
            </a:r>
            <a:r>
              <a:rPr lang="en-US" dirty="0" smtClean="0"/>
              <a:t>the </a:t>
            </a:r>
            <a:r>
              <a:rPr lang="en-US" dirty="0"/>
              <a:t>existence of </a:t>
            </a:r>
            <a:r>
              <a:rPr lang="en-US" dirty="0" smtClean="0"/>
              <a:t>past </a:t>
            </a:r>
            <a:r>
              <a:rPr lang="en-US" dirty="0"/>
              <a:t>lives comes from hypnotic regressions.</a:t>
            </a:r>
          </a:p>
          <a:p>
            <a:endParaRPr lang="en-US" dirty="0" smtClean="0"/>
          </a:p>
          <a:p>
            <a:r>
              <a:rPr lang="en-US" dirty="0" smtClean="0"/>
              <a:t>It’s a kind of guided meditation.</a:t>
            </a:r>
            <a:endParaRPr lang="en-US" dirty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6858000" cy="1219200"/>
          </a:xfrm>
        </p:spPr>
        <p:txBody>
          <a:bodyPr/>
          <a:lstStyle/>
          <a:p>
            <a:r>
              <a:rPr lang="en-US" b="1" dirty="0"/>
              <a:t>HYPNOTIC REGRESSION</a:t>
            </a:r>
            <a:endParaRPr lang="en-IN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86943"/>
            <a:ext cx="1447800" cy="16328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Hypnotic regression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When group problem(involvement) arises. </a:t>
            </a:r>
          </a:p>
          <a:p>
            <a:endParaRPr lang="en-US" dirty="0" smtClean="0"/>
          </a:p>
          <a:p>
            <a:r>
              <a:rPr lang="en-US" dirty="0" smtClean="0"/>
              <a:t>Community spiritual growth challenges.</a:t>
            </a:r>
          </a:p>
          <a:p>
            <a:endParaRPr lang="en-US" dirty="0" smtClean="0"/>
          </a:p>
          <a:p>
            <a:r>
              <a:rPr lang="en-US" dirty="0" smtClean="0"/>
              <a:t>Emperor </a:t>
            </a:r>
            <a:r>
              <a:rPr lang="en-US" dirty="0" err="1" smtClean="0"/>
              <a:t>Ashoka</a:t>
            </a:r>
            <a:r>
              <a:rPr lang="en-US" dirty="0" smtClean="0"/>
              <a:t> used to do / undergo.</a:t>
            </a:r>
          </a:p>
          <a:p>
            <a:endParaRPr lang="en-US" dirty="0" smtClean="0"/>
          </a:p>
          <a:p>
            <a:r>
              <a:rPr lang="en-US" dirty="0" smtClean="0"/>
              <a:t>Phobias, fears and carried past.</a:t>
            </a:r>
          </a:p>
          <a:p>
            <a:endParaRPr lang="en-US" dirty="0" smtClean="0"/>
          </a:p>
          <a:p>
            <a:r>
              <a:rPr lang="en-US" dirty="0" smtClean="0"/>
              <a:t>To improve self confidence and self esteem.</a:t>
            </a:r>
          </a:p>
          <a:p>
            <a:endParaRPr lang="en-US" dirty="0" smtClean="0"/>
          </a:p>
          <a:p>
            <a:r>
              <a:rPr lang="en-US" dirty="0" smtClean="0"/>
              <a:t>To understand some </a:t>
            </a:r>
            <a:r>
              <a:rPr lang="en-US" smtClean="0"/>
              <a:t>relationships problems.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LAW OF KARMA</a:t>
            </a:r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3"/>
            <a:ext cx="9144000" cy="683122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 contourW="12700">
            <a:contourClr>
              <a:schemeClr val="accent1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" y="-1"/>
            <a:ext cx="9322556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609600"/>
            <a:ext cx="7851648" cy="1066800"/>
          </a:xfrm>
        </p:spPr>
        <p:txBody>
          <a:bodyPr/>
          <a:lstStyle/>
          <a:p>
            <a:r>
              <a:rPr lang="en-US" dirty="0" smtClean="0"/>
              <a:t>LAW </a:t>
            </a:r>
            <a:r>
              <a:rPr lang="en-US" dirty="0"/>
              <a:t>OF KARMA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446722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52600" y="5410200"/>
            <a:ext cx="67738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Past , Present &amp; Future</a:t>
            </a:r>
            <a:endParaRPr lang="en-US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04800"/>
            <a:ext cx="3048000" cy="114300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Bookman Old Style" pitchFamily="18" charset="0"/>
              </a:rPr>
              <a:t>Karma</a:t>
            </a:r>
            <a:endParaRPr lang="en-US" sz="6600" b="1" dirty="0">
              <a:latin typeface="Bookman Old Styl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en-US" b="1" dirty="0" smtClean="0"/>
              <a:t>Karma = Action (thought, speech, deed etc,. )</a:t>
            </a:r>
          </a:p>
          <a:p>
            <a:pPr marL="514350" indent="-514350"/>
            <a:r>
              <a:rPr lang="en-US" b="1" dirty="0" smtClean="0"/>
              <a:t>Food for soul</a:t>
            </a:r>
          </a:p>
          <a:p>
            <a:pPr marL="514350" indent="-514350"/>
            <a:r>
              <a:rPr lang="en-US" b="1" dirty="0" smtClean="0"/>
              <a:t>Types 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Past – </a:t>
            </a:r>
            <a:r>
              <a:rPr lang="en-US" b="1" dirty="0" err="1" smtClean="0"/>
              <a:t>Sanchita</a:t>
            </a:r>
            <a:r>
              <a:rPr lang="en-US" b="1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Present – </a:t>
            </a:r>
            <a:r>
              <a:rPr lang="en-US" b="1" dirty="0" err="1" smtClean="0"/>
              <a:t>Prarabdha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Future – </a:t>
            </a:r>
            <a:r>
              <a:rPr lang="en-US" b="1" dirty="0" err="1" smtClean="0"/>
              <a:t>Agami</a:t>
            </a:r>
            <a:r>
              <a:rPr lang="en-US" b="1" dirty="0" smtClean="0"/>
              <a:t> </a:t>
            </a:r>
          </a:p>
          <a:p>
            <a:pPr marL="514350" indent="-514350"/>
            <a:r>
              <a:rPr lang="en-US" b="1" dirty="0" smtClean="0"/>
              <a:t>No Good &amp; Bad – Progression theory (</a:t>
            </a:r>
            <a:r>
              <a:rPr lang="en-US" b="1" dirty="0" err="1" smtClean="0"/>
              <a:t>purogaman</a:t>
            </a:r>
            <a:r>
              <a:rPr lang="en-US" b="1" dirty="0" smtClean="0"/>
              <a:t>).</a:t>
            </a:r>
          </a:p>
          <a:p>
            <a:pPr marL="514350" indent="-514350">
              <a:buNone/>
            </a:pPr>
            <a:endParaRPr lang="en-US" b="1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DUKHARAHITYAM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7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676400" y="1524000"/>
            <a:ext cx="6270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DHUKARAHITAM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 Antiqua" pitchFamily="18" charset="0"/>
              </a:rPr>
              <a:t>Universal Energy Field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87880"/>
            <a:ext cx="8077200" cy="4389120"/>
          </a:xfrm>
        </p:spPr>
        <p:txBody>
          <a:bodyPr/>
          <a:lstStyle/>
          <a:p>
            <a:r>
              <a:rPr lang="en-US" b="1" dirty="0" smtClean="0"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Abides  universal laws – Exceptional case – Healing ok</a:t>
            </a:r>
          </a:p>
          <a:p>
            <a:r>
              <a:rPr lang="en-US" b="1" dirty="0" smtClean="0"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Manifests as universal mind.</a:t>
            </a:r>
          </a:p>
          <a:p>
            <a:r>
              <a:rPr lang="en-US" b="1" dirty="0" smtClean="0"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Sum total of Mineral, Plant, Animal &amp; Human kingdoms on planet Earth.</a:t>
            </a:r>
          </a:p>
          <a:p>
            <a:r>
              <a:rPr lang="en-US" b="1" dirty="0" smtClean="0"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Every energy field (like earth and other planets) will have influents on other energy fields(To some extent).</a:t>
            </a:r>
          </a:p>
          <a:p>
            <a:r>
              <a:rPr lang="en-US" b="1" dirty="0" smtClean="0"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Sahasrara experiences / oneness experiences.</a:t>
            </a:r>
          </a:p>
          <a:p>
            <a:endParaRPr lang="en-US" b="1" dirty="0" smtClean="0">
              <a:effectLst>
                <a:glow rad="101600">
                  <a:srgbClr val="FFFF00">
                    <a:alpha val="60000"/>
                  </a:srgbClr>
                </a:glow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 smtClean="0">
                <a:solidFill>
                  <a:schemeClr val="bg1"/>
                </a:solidFill>
                <a:latin typeface="Bookman Old Style" pitchFamily="18" charset="0"/>
              </a:rPr>
              <a:t>Dhukarahityam</a:t>
            </a:r>
            <a:r>
              <a:rPr lang="en-US" sz="5400" b="1" dirty="0" smtClean="0">
                <a:solidFill>
                  <a:schemeClr val="bg1"/>
                </a:solidFill>
                <a:latin typeface="Bookman Old Style" pitchFamily="18" charset="0"/>
              </a:rPr>
              <a:t> </a:t>
            </a:r>
            <a:endParaRPr lang="en-US" sz="54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Basic enlightenment – beyond first 3 chakras.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Basic enlightenment = wisdom about death, third eye etc,.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Good difficulties X Bad difficulties.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We create our own difficulties (Spiritual )!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Planning - Future progression.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Prediction experiences &amp; dreams – Indication for spiritual planning (Future).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Sat + chit + anand = </a:t>
            </a:r>
            <a:r>
              <a:rPr lang="en-US" dirty="0" err="1" smtClean="0">
                <a:solidFill>
                  <a:srgbClr val="C00000"/>
                </a:solidFill>
              </a:rPr>
              <a:t>Sachidanand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283845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/>
            </a:r>
            <a:br>
              <a:rPr lang="en-US" sz="4000"/>
            </a:br>
            <a:r>
              <a:rPr lang="en-US" sz="4000"/>
              <a:t>CHAKRAS</a:t>
            </a:r>
            <a:endParaRPr lang="en-IN" sz="400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72" y="0"/>
            <a:ext cx="917697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46178" y="5874600"/>
            <a:ext cx="33634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CHAKRAS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02080"/>
            <a:ext cx="8229600" cy="4389120"/>
          </a:xfrm>
        </p:spPr>
        <p:txBody>
          <a:bodyPr>
            <a:noAutofit/>
          </a:bodyPr>
          <a:lstStyle/>
          <a:p>
            <a:pPr marL="0" indent="0"/>
            <a:r>
              <a:rPr lang="en-US" sz="2800" dirty="0"/>
              <a:t>There are seven power centers in your body, called chakras</a:t>
            </a:r>
            <a:r>
              <a:rPr lang="en-US" sz="2800" dirty="0" smtClean="0"/>
              <a:t>.</a:t>
            </a:r>
          </a:p>
          <a:p>
            <a:pPr marL="0" indent="0"/>
            <a:endParaRPr lang="en-US" sz="2800" dirty="0" smtClean="0"/>
          </a:p>
          <a:p>
            <a:pPr marL="0" indent="0"/>
            <a:r>
              <a:rPr lang="en-US" sz="2800" dirty="0" smtClean="0"/>
              <a:t> </a:t>
            </a:r>
            <a:r>
              <a:rPr lang="en-US" sz="2800" dirty="0"/>
              <a:t>The state of each chakra reflects the </a:t>
            </a:r>
            <a:r>
              <a:rPr lang="en-US" sz="2800" dirty="0" smtClean="0"/>
              <a:t>health </a:t>
            </a:r>
            <a:r>
              <a:rPr lang="en-US" sz="2800" dirty="0"/>
              <a:t>of a particular area of your body. It also reflects your psychological, emotional and spiritual </a:t>
            </a:r>
            <a:r>
              <a:rPr lang="en-US" sz="2800" dirty="0" smtClean="0"/>
              <a:t>well-being.</a:t>
            </a:r>
          </a:p>
          <a:p>
            <a:pPr marL="0" indent="0"/>
            <a:endParaRPr lang="en-US" sz="2800" dirty="0" smtClean="0"/>
          </a:p>
          <a:p>
            <a:pPr marL="0" indent="0"/>
            <a:r>
              <a:rPr lang="en-US" sz="2800" dirty="0" smtClean="0"/>
              <a:t> Every </a:t>
            </a:r>
            <a:r>
              <a:rPr lang="en-US" sz="2800" dirty="0"/>
              <a:t>thought and experience you've ever had in your life gets filtered through these chakra databases. Each event is recorded into your cells. </a:t>
            </a:r>
            <a:endParaRPr lang="en-US" sz="2800" dirty="0" smtClean="0"/>
          </a:p>
        </p:txBody>
      </p:sp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     CHAKRAS</a:t>
            </a:r>
            <a:endParaRPr lang="en-I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26670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alpha val="60000"/>
                    </a:schemeClr>
                  </a:glow>
                </a:effectLst>
              </a:rPr>
              <a:t>CHAKRAS</a:t>
            </a:r>
            <a:endParaRPr lang="en-US" b="1" dirty="0">
              <a:solidFill>
                <a:srgbClr val="FFFF00"/>
              </a:solidFill>
              <a:effectLst>
                <a:glow rad="101600">
                  <a:schemeClr val="accent2">
                    <a:alpha val="6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C00000"/>
              </a:buClr>
            </a:pPr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</a:rPr>
              <a:t>In other words, "your biography becomes your biology." </a:t>
            </a:r>
          </a:p>
          <a:p>
            <a:pPr marL="0" indent="0">
              <a:buClr>
                <a:srgbClr val="C00000"/>
              </a:buClr>
            </a:pPr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</a:rPr>
              <a:t>When chakra energy is blocked or misdirected, emotional and physical illness can arise.</a:t>
            </a:r>
          </a:p>
          <a:p>
            <a:pPr marL="0" indent="0">
              <a:buClr>
                <a:srgbClr val="C00000"/>
              </a:buClr>
            </a:pPr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</a:rPr>
              <a:t>Influence - Chakra - Energy – Knowledge</a:t>
            </a:r>
          </a:p>
          <a:p>
            <a:pPr marL="0" indent="0">
              <a:buClr>
                <a:srgbClr val="C00000"/>
              </a:buClr>
            </a:pPr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</a:rPr>
              <a:t>CHAKRA – AFFERMATION</a:t>
            </a:r>
          </a:p>
          <a:p>
            <a:pPr marL="0" indent="0">
              <a:buClr>
                <a:srgbClr val="C00000"/>
              </a:buClr>
            </a:pPr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</a:rPr>
              <a:t>Chakra – Gland – Body parts </a:t>
            </a:r>
          </a:p>
          <a:p>
            <a:pPr marL="0" indent="0">
              <a:buClr>
                <a:srgbClr val="C00000"/>
              </a:buClr>
            </a:pPr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</a:rPr>
              <a:t>Chakra – Color</a:t>
            </a:r>
          </a:p>
          <a:p>
            <a:pPr marL="0" indent="0">
              <a:buClr>
                <a:srgbClr val="C00000"/>
              </a:buClr>
            </a:pPr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</a:rPr>
              <a:t>Chakra – elements(Earth, water, etc,…)</a:t>
            </a:r>
          </a:p>
          <a:p>
            <a:pPr marL="0" indent="0">
              <a:buClr>
                <a:srgbClr val="C00000"/>
              </a:buClr>
            </a:pPr>
            <a:r>
              <a:rPr lang="en-US" sz="2400" b="1" dirty="0" err="1" smtClean="0">
                <a:solidFill>
                  <a:schemeClr val="bg2">
                    <a:lumMod val="10000"/>
                  </a:schemeClr>
                </a:solidFill>
              </a:rPr>
              <a:t>Kerlian</a:t>
            </a:r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</a:rPr>
              <a:t> photography.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LOVE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698" y="0"/>
            <a:ext cx="925139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0" y="609600"/>
            <a:ext cx="6934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LOVE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Love is a spiritual mirror. It nourishes you, it integrates you, it makes you ready for the inner journey, it reminds you of your original face.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moments of deep love there are glimpses of the original face, although those glimpses are coming as reflections</a:t>
            </a:r>
            <a:r>
              <a:rPr lang="en-US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Love </a:t>
            </a:r>
            <a:r>
              <a:rPr lang="en-US" dirty="0"/>
              <a:t>gives you the taste of meditation. </a:t>
            </a:r>
          </a:p>
        </p:txBody>
      </p:sp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                       LOVE</a:t>
            </a:r>
            <a:endParaRPr lang="en-IN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Any act which improves individual or community spiritual growth is called Love – The road less travelled by Scott Peck.</a:t>
            </a:r>
          </a:p>
          <a:p>
            <a:r>
              <a:rPr lang="en-US" dirty="0" smtClean="0"/>
              <a:t>Love is opposite to laziness.</a:t>
            </a:r>
          </a:p>
          <a:p>
            <a:r>
              <a:rPr lang="en-US" dirty="0" smtClean="0"/>
              <a:t>Laziness is “Fear to change the things”.</a:t>
            </a:r>
          </a:p>
          <a:p>
            <a:r>
              <a:rPr lang="en-US" dirty="0" smtClean="0"/>
              <a:t>Universal Love -  Unseen threads(Energy).</a:t>
            </a:r>
          </a:p>
          <a:p>
            <a:r>
              <a:rPr lang="en-US" dirty="0" smtClean="0"/>
              <a:t>Primary </a:t>
            </a:r>
            <a:r>
              <a:rPr lang="en-US" dirty="0" err="1" smtClean="0"/>
              <a:t>Fevicol</a:t>
            </a:r>
            <a:r>
              <a:rPr lang="en-US" dirty="0" smtClean="0"/>
              <a:t>  - Bind relation.</a:t>
            </a:r>
          </a:p>
          <a:p>
            <a:r>
              <a:rPr lang="en-US" dirty="0" smtClean="0"/>
              <a:t>Towards all creatures – not to interfere with their journey.</a:t>
            </a:r>
          </a:p>
          <a:p>
            <a:r>
              <a:rPr lang="en-US" dirty="0" smtClean="0"/>
              <a:t>If you give - you will get.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COSMIC ENERGY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6858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COSMIC ENERGY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5362"/>
            <a:ext cx="9296400" cy="7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72440" y="762000"/>
            <a:ext cx="67047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COSMIC ENERGY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15550" cy="4389120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q"/>
            </a:pPr>
            <a:r>
              <a:rPr lang="en-US" sz="2000" dirty="0" smtClean="0"/>
              <a:t>Cosmic energy is around every where. </a:t>
            </a:r>
          </a:p>
          <a:p>
            <a:pPr marL="0" indent="0">
              <a:buFont typeface="Wingdings" pitchFamily="2" charset="2"/>
              <a:buChar char="q"/>
            </a:pPr>
            <a:r>
              <a:rPr lang="en-US" sz="2000" dirty="0" smtClean="0"/>
              <a:t>In </a:t>
            </a:r>
            <a:r>
              <a:rPr lang="en-US" sz="2000" dirty="0"/>
              <a:t>Meditation, we get </a:t>
            </a:r>
            <a:r>
              <a:rPr lang="en-US" sz="2000" dirty="0" smtClean="0"/>
              <a:t>abundant </a:t>
            </a:r>
          </a:p>
          <a:p>
            <a:pPr marL="0" indent="0">
              <a:buNone/>
            </a:pPr>
            <a:r>
              <a:rPr lang="en-US" sz="2000" dirty="0" smtClean="0"/>
              <a:t>Cosmic </a:t>
            </a:r>
            <a:r>
              <a:rPr lang="en-US" sz="2000" dirty="0"/>
              <a:t>Energy</a:t>
            </a:r>
            <a:r>
              <a:rPr lang="en-US" sz="2000" dirty="0" smtClean="0"/>
              <a:t>. </a:t>
            </a:r>
            <a:r>
              <a:rPr lang="en-US" sz="2000" dirty="0"/>
              <a:t>It flows heavily through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all </a:t>
            </a:r>
            <a:r>
              <a:rPr lang="en-US" sz="2000" dirty="0"/>
              <a:t>our Energy Tubes </a:t>
            </a:r>
            <a:r>
              <a:rPr lang="en-US" sz="2000" dirty="0" smtClean="0"/>
              <a:t>of  </a:t>
            </a:r>
            <a:r>
              <a:rPr lang="en-US" sz="2000" dirty="0"/>
              <a:t>Energy Body. </a:t>
            </a:r>
            <a:endParaRPr lang="en-US" sz="2000" dirty="0" smtClean="0"/>
          </a:p>
          <a:p>
            <a:pPr marL="0" indent="0">
              <a:buFont typeface="Wingdings" pitchFamily="2" charset="2"/>
              <a:buChar char="q"/>
            </a:pPr>
            <a:r>
              <a:rPr lang="en-US" sz="2000" dirty="0" smtClean="0"/>
              <a:t>Cosmic </a:t>
            </a:r>
            <a:r>
              <a:rPr lang="en-US" sz="2000" dirty="0"/>
              <a:t>Energy cleanses </a:t>
            </a:r>
            <a:r>
              <a:rPr lang="en-US" sz="2000" dirty="0" smtClean="0"/>
              <a:t>all Etheric</a:t>
            </a:r>
          </a:p>
          <a:p>
            <a:pPr marL="0" indent="0">
              <a:buNone/>
            </a:pPr>
            <a:r>
              <a:rPr lang="en-US" sz="2000" dirty="0" smtClean="0"/>
              <a:t>Patches </a:t>
            </a:r>
            <a:r>
              <a:rPr lang="en-US" sz="2000" dirty="0"/>
              <a:t>due </a:t>
            </a:r>
            <a:r>
              <a:rPr lang="en-US" sz="2000" dirty="0" smtClean="0"/>
              <a:t>to </a:t>
            </a:r>
            <a:r>
              <a:rPr lang="en-US" sz="2000" dirty="0"/>
              <a:t>its heavy </a:t>
            </a:r>
            <a:r>
              <a:rPr lang="en-US" sz="2000" dirty="0" smtClean="0"/>
              <a:t>flow. When</a:t>
            </a:r>
          </a:p>
          <a:p>
            <a:pPr marL="0" indent="0">
              <a:buNone/>
            </a:pPr>
            <a:r>
              <a:rPr lang="en-US" sz="2000" dirty="0" smtClean="0"/>
              <a:t>Etheric Patches are cleansed, we </a:t>
            </a:r>
          </a:p>
          <a:p>
            <a:pPr marL="0" indent="0">
              <a:buNone/>
            </a:pPr>
            <a:r>
              <a:rPr lang="en-US" sz="2000" dirty="0" smtClean="0"/>
              <a:t>come </a:t>
            </a:r>
            <a:r>
              <a:rPr lang="en-US" sz="2000" dirty="0"/>
              <a:t>out of all our </a:t>
            </a:r>
            <a:r>
              <a:rPr lang="en-US" sz="2000" dirty="0" smtClean="0"/>
              <a:t>illness. </a:t>
            </a:r>
          </a:p>
          <a:p>
            <a:pPr marL="0" indent="0">
              <a:buFont typeface="Wingdings" pitchFamily="2" charset="2"/>
              <a:buChar char="q"/>
            </a:pPr>
            <a:r>
              <a:rPr lang="en-US" sz="2000" dirty="0" smtClean="0"/>
              <a:t>By </a:t>
            </a:r>
            <a:r>
              <a:rPr lang="en-US" sz="2000" dirty="0"/>
              <a:t>intake </a:t>
            </a:r>
            <a:r>
              <a:rPr lang="en-US" sz="2000" dirty="0" smtClean="0"/>
              <a:t>of </a:t>
            </a:r>
            <a:r>
              <a:rPr lang="en-US" sz="2000" dirty="0"/>
              <a:t>more and more </a:t>
            </a:r>
            <a:r>
              <a:rPr lang="en-US" sz="2000" dirty="0" smtClean="0"/>
              <a:t>Cosmic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/>
              <a:t>Energy by more and more Meditation</a:t>
            </a:r>
            <a:r>
              <a:rPr lang="en-US" sz="2000" dirty="0" smtClean="0"/>
              <a:t>,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/>
              <a:t>we come out of all physical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and </a:t>
            </a:r>
            <a:r>
              <a:rPr lang="en-US" sz="2000" dirty="0"/>
              <a:t>mental </a:t>
            </a:r>
            <a:r>
              <a:rPr lang="en-US" sz="2000" dirty="0" smtClean="0"/>
              <a:t>illness.</a:t>
            </a:r>
            <a:endParaRPr lang="en-US" sz="2000" dirty="0"/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ENERGY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143000"/>
            <a:ext cx="3048000" cy="35487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481328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Fuel for the soul system.</a:t>
            </a:r>
          </a:p>
          <a:p>
            <a:r>
              <a:rPr lang="en-US" dirty="0" smtClean="0"/>
              <a:t>Abundant at hill tops, forests, natural environment &amp; pyramid.</a:t>
            </a:r>
          </a:p>
          <a:p>
            <a:r>
              <a:rPr lang="en-US" dirty="0" smtClean="0"/>
              <a:t>1hour meditation = 6hrs sleep(In energy terms).</a:t>
            </a:r>
          </a:p>
          <a:p>
            <a:r>
              <a:rPr lang="en-US" dirty="0" smtClean="0"/>
              <a:t>Energy gain X Energy loss</a:t>
            </a:r>
          </a:p>
          <a:p>
            <a:r>
              <a:rPr lang="en-US" dirty="0" smtClean="0"/>
              <a:t>Energy             Wisdom           Consciousness </a:t>
            </a:r>
          </a:p>
          <a:p>
            <a:r>
              <a:rPr lang="en-US" dirty="0" err="1" smtClean="0"/>
              <a:t>kerlian’s</a:t>
            </a:r>
            <a:r>
              <a:rPr lang="en-US" dirty="0" smtClean="0"/>
              <a:t> photography  - can detect.</a:t>
            </a:r>
          </a:p>
          <a:p>
            <a:r>
              <a:rPr lang="en-US" dirty="0" smtClean="0"/>
              <a:t>Dousing </a:t>
            </a:r>
          </a:p>
          <a:p>
            <a:r>
              <a:rPr lang="en-US" dirty="0" smtClean="0"/>
              <a:t>First 40 days to 3 months – energy receiving experiences. 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Cosmic energy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2133600" y="3581400"/>
            <a:ext cx="82600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724400" y="3581400"/>
            <a:ext cx="82600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971800"/>
            <a:ext cx="6934200" cy="457200"/>
          </a:xfrm>
        </p:spPr>
        <p:txBody>
          <a:bodyPr>
            <a:noAutofit/>
          </a:bodyPr>
          <a:lstStyle/>
          <a:p>
            <a:r>
              <a:rPr lang="en-US" sz="6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OVERSELF</a:t>
            </a:r>
            <a:endParaRPr lang="en-IN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67200" y="5105400"/>
            <a:ext cx="45656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Kalasham</a:t>
            </a:r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54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pic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2286000"/>
            <a:ext cx="5334000" cy="3352800"/>
          </a:xfrm>
        </p:spPr>
        <p:txBody>
          <a:bodyPr>
            <a:normAutofit/>
          </a:bodyPr>
          <a:lstStyle/>
          <a:p>
            <a:pPr algn="l">
              <a:buClr>
                <a:srgbClr val="FFFF00"/>
              </a:buClr>
              <a:buFont typeface="Wingdings" pitchFamily="2" charset="2"/>
              <a:buChar char="v"/>
            </a:pPr>
            <a:r>
              <a:rPr lang="en-US" b="1" dirty="0">
                <a:solidFill>
                  <a:srgbClr val="7030A0"/>
                </a:solidFill>
              </a:rPr>
              <a:t>OVERSELF ’</a:t>
            </a:r>
            <a:r>
              <a:rPr lang="en-US" dirty="0">
                <a:solidFill>
                  <a:srgbClr val="7030A0"/>
                </a:solidFill>
              </a:rPr>
              <a:t> .. is the </a:t>
            </a:r>
            <a:r>
              <a:rPr lang="en-US" b="1" dirty="0">
                <a:solidFill>
                  <a:srgbClr val="7030A0"/>
                </a:solidFill>
              </a:rPr>
              <a:t>‘ triune-self ’</a:t>
            </a:r>
            <a:r>
              <a:rPr lang="en-US" dirty="0">
                <a:solidFill>
                  <a:srgbClr val="7030A0"/>
                </a:solidFill>
              </a:rPr>
              <a:t> consisting of the </a:t>
            </a:r>
            <a:r>
              <a:rPr lang="en-US" b="1" dirty="0">
                <a:solidFill>
                  <a:srgbClr val="7030A0"/>
                </a:solidFill>
              </a:rPr>
              <a:t>doer, knower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thinker</a:t>
            </a:r>
            <a:r>
              <a:rPr lang="en-US" dirty="0">
                <a:solidFill>
                  <a:srgbClr val="7030A0"/>
                </a:solidFill>
              </a:rPr>
              <a:t> parts. A </a:t>
            </a:r>
            <a:r>
              <a:rPr lang="en-US" b="1" dirty="0" smtClean="0">
                <a:solidFill>
                  <a:srgbClr val="7030A0"/>
                </a:solidFill>
              </a:rPr>
              <a:t>do-</a:t>
            </a:r>
            <a:r>
              <a:rPr lang="en-US" b="1" dirty="0" err="1" smtClean="0">
                <a:solidFill>
                  <a:srgbClr val="7030A0"/>
                </a:solidFill>
              </a:rPr>
              <a:t>er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part comes down as </a:t>
            </a:r>
            <a:r>
              <a:rPr lang="en-US" b="1" dirty="0">
                <a:solidFill>
                  <a:srgbClr val="7030A0"/>
                </a:solidFill>
              </a:rPr>
              <a:t>‘ under-self </a:t>
            </a:r>
            <a:r>
              <a:rPr lang="en-US" b="1" dirty="0" smtClean="0">
                <a:solidFill>
                  <a:srgbClr val="7030A0"/>
                </a:solidFill>
              </a:rPr>
              <a:t>’</a:t>
            </a:r>
            <a:r>
              <a:rPr lang="en-US" dirty="0" smtClean="0">
                <a:solidFill>
                  <a:srgbClr val="7030A0"/>
                </a:solidFill>
              </a:rPr>
              <a:t>.</a:t>
            </a:r>
          </a:p>
          <a:p>
            <a:pPr algn="l">
              <a:buClr>
                <a:srgbClr val="FFFF00"/>
              </a:buClr>
              <a:buFont typeface="Wingdings" pitchFamily="2" charset="2"/>
              <a:buChar char="v"/>
            </a:pP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OVERSELF</a:t>
            </a:r>
            <a:r>
              <a:rPr lang="en-US" dirty="0">
                <a:solidFill>
                  <a:srgbClr val="7030A0"/>
                </a:solidFill>
              </a:rPr>
              <a:t> is also called the </a:t>
            </a:r>
            <a:r>
              <a:rPr lang="en-US" b="1" dirty="0">
                <a:solidFill>
                  <a:srgbClr val="7030A0"/>
                </a:solidFill>
              </a:rPr>
              <a:t>‘ psyche ’</a:t>
            </a:r>
            <a:r>
              <a:rPr lang="en-US" dirty="0">
                <a:solidFill>
                  <a:srgbClr val="7030A0"/>
                </a:solidFill>
              </a:rPr>
              <a:t>. </a:t>
            </a:r>
            <a:endParaRPr lang="en-US" dirty="0" smtClean="0">
              <a:solidFill>
                <a:srgbClr val="7030A0"/>
              </a:solidFill>
            </a:endParaRPr>
          </a:p>
          <a:p>
            <a:pPr algn="l">
              <a:buClr>
                <a:srgbClr val="FFFF00"/>
              </a:buClr>
              <a:buFont typeface="Wingdings" pitchFamily="2" charset="2"/>
              <a:buChar char="v"/>
            </a:pPr>
            <a:r>
              <a:rPr lang="en-US" dirty="0" smtClean="0">
                <a:solidFill>
                  <a:srgbClr val="7030A0"/>
                </a:solidFill>
              </a:rPr>
              <a:t>In </a:t>
            </a:r>
            <a:r>
              <a:rPr lang="en-US" dirty="0">
                <a:solidFill>
                  <a:srgbClr val="7030A0"/>
                </a:solidFill>
              </a:rPr>
              <a:t>meditation, we always see the </a:t>
            </a:r>
            <a:r>
              <a:rPr lang="en-US" b="1" dirty="0">
                <a:solidFill>
                  <a:srgbClr val="7030A0"/>
                </a:solidFill>
              </a:rPr>
              <a:t>OVERSELF</a:t>
            </a:r>
            <a:r>
              <a:rPr lang="en-US" dirty="0">
                <a:solidFill>
                  <a:srgbClr val="7030A0"/>
                </a:solidFill>
              </a:rPr>
              <a:t> as a pulsating triangle .. a 3-D </a:t>
            </a:r>
            <a:r>
              <a:rPr lang="en-US" dirty="0" smtClean="0">
                <a:solidFill>
                  <a:srgbClr val="7030A0"/>
                </a:solidFill>
              </a:rPr>
              <a:t>prism.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6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457201"/>
            <a:ext cx="7696200" cy="10668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OVERSELF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8400" y="4038601"/>
            <a:ext cx="2478208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Person in a triangle </a:t>
            </a:r>
          </a:p>
          <a:p>
            <a:pPr algn="ctr"/>
            <a:r>
              <a:rPr 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or only triangle</a:t>
            </a:r>
            <a:endParaRPr lang="en-US" sz="2800" b="1" cap="none" spc="0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612</TotalTime>
  <Words>1563</Words>
  <Application>Microsoft Office PowerPoint</Application>
  <PresentationFormat>On-screen Show (4:3)</PresentationFormat>
  <Paragraphs>265</Paragraphs>
  <Slides>46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Paper</vt:lpstr>
      <vt:lpstr>Flow</vt:lpstr>
      <vt:lpstr>Metro</vt:lpstr>
      <vt:lpstr>Concourse</vt:lpstr>
      <vt:lpstr>1’s TABLETS</vt:lpstr>
      <vt:lpstr>UNIVERSAL ENERGY FIELD</vt:lpstr>
      <vt:lpstr>UNIVERSAL ENERGY FIELD</vt:lpstr>
      <vt:lpstr>Universal Energy Field</vt:lpstr>
      <vt:lpstr>Slide 5</vt:lpstr>
      <vt:lpstr>COSMIC ENERGY</vt:lpstr>
      <vt:lpstr>Cosmic energy</vt:lpstr>
      <vt:lpstr>OVERSELF</vt:lpstr>
      <vt:lpstr>OVERSELF</vt:lpstr>
      <vt:lpstr>OVER SELF</vt:lpstr>
      <vt:lpstr>SOUL</vt:lpstr>
      <vt:lpstr>SOUL</vt:lpstr>
      <vt:lpstr>Soul </vt:lpstr>
      <vt:lpstr>Soul </vt:lpstr>
      <vt:lpstr>Slide 15</vt:lpstr>
      <vt:lpstr>THIRD EYE</vt:lpstr>
      <vt:lpstr>THIRD EYE</vt:lpstr>
      <vt:lpstr>ASTRAL TRAVELLING</vt:lpstr>
      <vt:lpstr>ASTRAL TRAVELLING</vt:lpstr>
      <vt:lpstr>Astral travel </vt:lpstr>
      <vt:lpstr>AURA</vt:lpstr>
      <vt:lpstr>    AURA </vt:lpstr>
      <vt:lpstr>Aura</vt:lpstr>
      <vt:lpstr>TELEPATHY</vt:lpstr>
      <vt:lpstr>TELEPATHY</vt:lpstr>
      <vt:lpstr>Telepathy</vt:lpstr>
      <vt:lpstr>AKASHIK RECORDS</vt:lpstr>
      <vt:lpstr>Slide 28</vt:lpstr>
      <vt:lpstr>Akashic Records </vt:lpstr>
      <vt:lpstr>REINCARNATION </vt:lpstr>
      <vt:lpstr>REINCARNATION </vt:lpstr>
      <vt:lpstr>Reincarnation </vt:lpstr>
      <vt:lpstr>HYPNOTIC REGRESSION</vt:lpstr>
      <vt:lpstr>HYPNOTIC REGRESSION</vt:lpstr>
      <vt:lpstr>Hypnotic regression </vt:lpstr>
      <vt:lpstr>LAW OF KARMA</vt:lpstr>
      <vt:lpstr>LAW OF KARMA</vt:lpstr>
      <vt:lpstr>Karma</vt:lpstr>
      <vt:lpstr>DUKHARAHITYAM</vt:lpstr>
      <vt:lpstr>Dhukarahityam </vt:lpstr>
      <vt:lpstr> CHAKRAS</vt:lpstr>
      <vt:lpstr>       CHAKRAS</vt:lpstr>
      <vt:lpstr>CHAKRAS</vt:lpstr>
      <vt:lpstr>LOVE</vt:lpstr>
      <vt:lpstr>                       LOVE</vt:lpstr>
      <vt:lpstr>LOVE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SOUL</dc:title>
  <dc:creator>V, Pallavi</dc:creator>
  <cp:lastModifiedBy>asde</cp:lastModifiedBy>
  <cp:revision>156</cp:revision>
  <dcterms:created xsi:type="dcterms:W3CDTF">2006-08-16T00:00:00Z</dcterms:created>
  <dcterms:modified xsi:type="dcterms:W3CDTF">2013-05-09T09:20:21Z</dcterms:modified>
</cp:coreProperties>
</file>